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3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DB338-BD70-4541-A5C9-5176BF8FE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B48EB0-5539-42E5-87E6-4F229E447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1B20AA-6E7B-42D4-9A66-668504A84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CBE3-842A-4142-8641-1C6902840248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8FA3E7-7AFA-4E06-A242-1B5C87233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6764A2-26A9-463B-BDFF-7D51F1881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9D53-2E52-4D79-BF48-61A83DBD45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8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05DEE1-2E2B-4308-9FA4-EE07C48F2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0BEBCD7-3A63-454B-898E-8B3414D870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A2722B-3B9C-486B-8B12-7D5241FBF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CBE3-842A-4142-8641-1C6902840248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346D98-810E-4C2E-8459-20650E757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C06271-0FC0-4E0D-BD91-8C02D8FE3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9D53-2E52-4D79-BF48-61A83DBD45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369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E2EDDBA-DBA7-4931-B3CB-84886C879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4D2E719-2BC0-4D78-A392-360A63341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62AC5E-D2C9-433D-AE59-FA7EAD5D8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CBE3-842A-4142-8641-1C6902840248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E6A71D-2533-4B19-A6D9-CA816B4EF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F3DC01-6E8D-4BD4-8599-444EE3ADE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9D53-2E52-4D79-BF48-61A83DBD45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011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D47C78-2C80-4615-AE89-1074774A3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BB4559-AF6F-4AE3-9105-F6A792644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C03936-C3AE-4486-9653-933CBFAC7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CBE3-842A-4142-8641-1C6902840248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01DD43-35B3-4858-B27F-8F0136482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F1BD99-1A07-42FB-9638-31F627A07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9D53-2E52-4D79-BF48-61A83DBD45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87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C91208-A8AA-41D9-9800-40EE0B3B6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7D865A7-FE6A-4288-8426-255221F28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997F2B-5CD4-49B8-8699-95F3376C5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CBE3-842A-4142-8641-1C6902840248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3630B4-8D5F-4221-9622-FF78F65AA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B99920-0C8A-44F2-88ED-BC3ECF74D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9D53-2E52-4D79-BF48-61A83DBD45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228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A42686-9CF3-4054-A6CE-98BD8016D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478F66-C2E5-4ABD-838C-36B55A3089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C761DD4-F191-45F7-BC91-05F7C5BBF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732AE60-07F6-421D-95A7-189574D24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CBE3-842A-4142-8641-1C6902840248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DB5A2B3-32CA-436C-B9EB-B47C7EDB7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D1F6D7D-48FF-47A6-8BD5-D9563043E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9D53-2E52-4D79-BF48-61A83DBD45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32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B6CBE9-D62A-4345-86B9-B81352F06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D603AF0-A4F0-42ED-9B80-380AA1756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C993FE1-EDA3-4C24-B01C-BB7166457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3EF9499-64F7-49BA-BEFE-B3B5496FE8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3DE3D1D-97B6-4376-AF34-E7AA0DE803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AC568A7-18CB-4534-A6FD-B4FF57056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CBE3-842A-4142-8641-1C6902840248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2F97B0A-411F-4BE4-846B-61E7F6552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433625F-4E80-4F10-9A77-62ED966BC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9D53-2E52-4D79-BF48-61A83DBD45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990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7A017F-36D0-4F38-95ED-9AB228579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624E4B3-3E0F-4148-9B2E-45760D353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CBE3-842A-4142-8641-1C6902840248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9999F67-D7A1-481E-8924-D7E2D0D3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A1E2905-6582-48B0-8F51-B17A813B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9D53-2E52-4D79-BF48-61A83DBD45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158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51AEB89-E2CD-4BA4-8A42-74A989D92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CBE3-842A-4142-8641-1C6902840248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8EB32E6-8814-4048-97B1-584FCEC37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4BCD03-2CFD-4C8B-BAFF-B94D76091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9D53-2E52-4D79-BF48-61A83DBD45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85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0A3E52-9DD9-4B7E-8DA5-6FF6ACD6D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0106DF-56D4-4DB6-86B5-A5C2164EA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C6224C5-3660-4182-8A2B-E04DFB5D1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E37EA5-E8B8-4C4A-835E-D9DC3EC1B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CBE3-842A-4142-8641-1C6902840248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918C78D-97C8-4867-9AE2-794002DB0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B6B2E2A-8FE5-4F31-A4D6-BD5E76160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9D53-2E52-4D79-BF48-61A83DBD45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58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01EE53-03F1-46C3-B97F-3A189B680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9FD6CAF-5608-4096-8A3B-27E430A42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5B02C91-6A64-4B50-ADE8-A91ADE8A3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4554A1A-490D-4FF4-82E4-8F222EBA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CBE3-842A-4142-8641-1C6902840248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23DFB3D-2E79-4C98-A952-79083400A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B38E7D7-1A44-476C-8E2F-56CA2AE6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9D53-2E52-4D79-BF48-61A83DBD45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097AAA7-68ED-47E8-9BA0-0C52E426D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DC3C41E-18D2-4443-A43A-879955DC5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AF6009-2876-4CCB-AF81-58F1E1EF44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8CBE3-842A-4142-8641-1C6902840248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2A7E5E-3BE8-4E19-881C-AB8350610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AB7AEF-83BA-4BEC-AEB8-F4F1B0B8E8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D9D53-2E52-4D79-BF48-61A83DBD45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065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9452DF-C72A-4592-904A-EB9E8C53D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usazené horniny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2FE11E3-9835-4A57-B964-DB617580D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úlomkovité	 		 organogenní     chemické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B5CF9C6-0218-480F-9D8F-2D7A705D9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27" y="2252505"/>
            <a:ext cx="3137316" cy="235298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AF26CB7-DC7A-406C-88AC-3561AB1F1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4" y="3396230"/>
            <a:ext cx="3170195" cy="237764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4A4F504-12C9-49A1-A214-592A35522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256" y="4471562"/>
            <a:ext cx="3048264" cy="228619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03ACE02-A348-4C09-8623-36A9EDBA60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6789" y="2596044"/>
            <a:ext cx="3755461" cy="28105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A86E58D-89D8-452F-8882-5A2C392216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1603" y="2439198"/>
            <a:ext cx="3584759" cy="269466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4D98049-6EE8-486E-B957-8BD49DC310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2882" y="4624094"/>
            <a:ext cx="3085996" cy="206264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A01EAC8-145F-40AA-906B-B9E5991294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3267" y="2949723"/>
            <a:ext cx="3139712" cy="384081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DC95175-BEE5-4186-954E-CC695EC9C7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48042" y="171266"/>
            <a:ext cx="3373554" cy="252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2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DAAF8E-B337-4C1F-BC55-8BCF7C1CD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RULA	</a:t>
            </a:r>
            <a:r>
              <a:rPr lang="cs-CZ" sz="3200" dirty="0"/>
              <a:t>křemen, živec, slídy		štěrk</a:t>
            </a: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9E1E99B1-9D2B-47CD-9F00-1961187E5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4141" y="2268824"/>
            <a:ext cx="7014384" cy="406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26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E08A88-3FE6-4125-9B13-A5D202898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709"/>
            <a:ext cx="10515600" cy="1325563"/>
          </a:xfrm>
        </p:spPr>
        <p:txBody>
          <a:bodyPr/>
          <a:lstStyle/>
          <a:p>
            <a:r>
              <a:rPr lang="cs-CZ" dirty="0"/>
              <a:t>MRAMOR	</a:t>
            </a:r>
            <a:r>
              <a:rPr lang="cs-CZ" sz="3200" dirty="0"/>
              <a:t>světlý, našedlý		sochy, dekorace, schody</a:t>
            </a:r>
            <a:br>
              <a:rPr lang="cs-CZ" sz="3200" dirty="0"/>
            </a:br>
            <a:r>
              <a:rPr lang="cs-CZ" sz="3200" dirty="0"/>
              <a:t>							dlažba</a:t>
            </a: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888A181F-94B6-4E23-8C57-05AE552986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984" y="2371615"/>
            <a:ext cx="7684965" cy="375865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EFF4EB9-6AAC-42D4-8EC0-471FB8DEE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7060" y="1365954"/>
            <a:ext cx="2160956" cy="288498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9D953C2-D8BA-4E59-8387-EDC30DBD4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004" y="4044099"/>
            <a:ext cx="3467795" cy="259749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2A69BFD-469A-4795-A78B-08603C652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3670" y="165298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24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BE508E-C25C-4C08-808B-611C3D1A9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HORNINA NA ZAČÁTKU		HORNINA PO PŘEMĚNĚ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3106881B-CBB6-42DE-926A-47D0F273FE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4686" y="1815800"/>
            <a:ext cx="7062627" cy="491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36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824CD7-13A3-441F-B62D-B00BA8119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Přeměněné horniny  (zápis)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59457A8-59AA-4118-B329-D640DFDE4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17025" cy="4351338"/>
          </a:xfrm>
        </p:spPr>
        <p:txBody>
          <a:bodyPr/>
          <a:lstStyle/>
          <a:p>
            <a:r>
              <a:rPr lang="cs-CZ" dirty="0"/>
              <a:t>přeměna původních hornin  - teplota, tlak</a:t>
            </a:r>
          </a:p>
          <a:p>
            <a:r>
              <a:rPr lang="cs-CZ" dirty="0"/>
              <a:t>přeměna = Metamorfóza – kontaktní </a:t>
            </a:r>
            <a:r>
              <a:rPr lang="cs-CZ" sz="2400" dirty="0"/>
              <a:t>(teplota</a:t>
            </a:r>
            <a:r>
              <a:rPr lang="cs-CZ" dirty="0"/>
              <a:t>) a regionální </a:t>
            </a:r>
            <a:r>
              <a:rPr lang="cs-CZ" sz="2400" dirty="0"/>
              <a:t>(teplota, tlak)</a:t>
            </a:r>
          </a:p>
          <a:p>
            <a:r>
              <a:rPr lang="cs-CZ" sz="2400" dirty="0"/>
              <a:t>jednotlivé minerály usměrněny – do řad nebo uspořádány na plochách břidličnatosti</a:t>
            </a:r>
          </a:p>
          <a:p>
            <a:endParaRPr lang="cs-CZ" sz="2400" dirty="0"/>
          </a:p>
          <a:p>
            <a:r>
              <a:rPr lang="cs-CZ" sz="2400" dirty="0"/>
              <a:t>FYLIT –ŠEDÝ- ZELENÝ, SAMETOVÝ LESK, Z JILOVITÝCH BŘIDLIC , STŘECHY, OBKLADY</a:t>
            </a:r>
          </a:p>
          <a:p>
            <a:r>
              <a:rPr lang="cs-CZ" sz="2400" dirty="0"/>
              <a:t>SVOR –SVĚTLÝ, LESKLÝ, Z JILOVITÝCH BŘIDLIC, ŠTĚRK</a:t>
            </a:r>
          </a:p>
          <a:p>
            <a:r>
              <a:rPr lang="cs-CZ" sz="2400" dirty="0"/>
              <a:t>RULA- SVĚTLÁ, Z ŽULY, ŠTĚRK</a:t>
            </a:r>
          </a:p>
          <a:p>
            <a:r>
              <a:rPr lang="cs-CZ" sz="2400" dirty="0"/>
              <a:t>MRAMOR –BÍLÝ, ŠEDÝ, NARŮŽOVĚLÝ, Z VÁPENCE, OBKLADY, SOCHY, SCHODY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5440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35B845-3A23-40A9-ACF6-B085E10C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DÚ z online hodiny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FEE935-70FE-487D-8C14-4993E883E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Amfibolit – zabarvení, použití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Migmatit</a:t>
            </a:r>
            <a:r>
              <a:rPr lang="cs-CZ" dirty="0"/>
              <a:t> – zabarvení, použití, proč má pruhy?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Český vltavín??(3 </a:t>
            </a:r>
            <a:r>
              <a:rPr lang="cs-CZ" dirty="0" err="1"/>
              <a:t>info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Nezasílat, kontrola na další online hodině.</a:t>
            </a:r>
          </a:p>
        </p:txBody>
      </p:sp>
    </p:spTree>
    <p:extLst>
      <p:ext uri="{BB962C8B-B14F-4D97-AF65-F5344CB8AC3E}">
        <p14:creationId xmlns:p14="http://schemas.microsoft.com/office/powerpoint/2010/main" val="95517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94F701-15AF-4554-B037-3AE81C06B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B438B3F7-1741-4B41-B74D-A0BD5A0503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6722" y="365125"/>
            <a:ext cx="8232264" cy="617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66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A12681-69B5-4C21-8F3B-F3D554148A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PŘEMĚNĚNÉ HORNINY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FA33835-AF67-4B31-A54C-A0D778716E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1121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4328A8-4C23-4B2F-9CC9-025BF5091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Přeměněné horniny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EDC059-D509-4CC6-A33E-F977EBBB1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3333"/>
            <a:ext cx="10515600" cy="4351338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</a:rPr>
              <a:t>vznikají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z p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NewRoman"/>
              </a:rPr>
              <a:t>ů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vodních hornin </a:t>
            </a:r>
            <a:r>
              <a:rPr lang="cs-CZ" dirty="0">
                <a:latin typeface="Times New Roman" panose="02020603050405020304" pitchFamily="18" charset="0"/>
              </a:rPr>
              <a:t>(vyv</a:t>
            </a:r>
            <a:r>
              <a:rPr lang="cs-CZ" dirty="0">
                <a:latin typeface="TimesNewRoman"/>
              </a:rPr>
              <a:t>ř</a:t>
            </a:r>
            <a:r>
              <a:rPr lang="cs-CZ" dirty="0">
                <a:latin typeface="Times New Roman" panose="02020603050405020304" pitchFamily="18" charset="0"/>
              </a:rPr>
              <a:t>elých, usazených i d</a:t>
            </a:r>
            <a:r>
              <a:rPr lang="cs-CZ" dirty="0">
                <a:latin typeface="TimesNewRoman"/>
              </a:rPr>
              <a:t>ř</a:t>
            </a:r>
            <a:r>
              <a:rPr lang="cs-CZ" dirty="0">
                <a:latin typeface="Times New Roman" panose="02020603050405020304" pitchFamily="18" charset="0"/>
              </a:rPr>
              <a:t>íve p</a:t>
            </a:r>
            <a:r>
              <a:rPr lang="cs-CZ" dirty="0">
                <a:latin typeface="TimesNewRoman"/>
              </a:rPr>
              <a:t>ř</a:t>
            </a:r>
            <a:r>
              <a:rPr lang="cs-CZ" dirty="0">
                <a:latin typeface="Times New Roman" panose="02020603050405020304" pitchFamily="18" charset="0"/>
              </a:rPr>
              <a:t>em</a:t>
            </a:r>
            <a:r>
              <a:rPr lang="cs-CZ" dirty="0">
                <a:latin typeface="TimesNewRoman"/>
              </a:rPr>
              <a:t>ě</a:t>
            </a:r>
            <a:r>
              <a:rPr lang="cs-CZ" dirty="0">
                <a:latin typeface="Times New Roman" panose="02020603050405020304" pitchFamily="18" charset="0"/>
              </a:rPr>
              <a:t>n</a:t>
            </a:r>
            <a:r>
              <a:rPr lang="cs-CZ" dirty="0">
                <a:latin typeface="TimesNewRoman"/>
              </a:rPr>
              <a:t>ě</a:t>
            </a:r>
            <a:r>
              <a:rPr lang="cs-CZ" dirty="0">
                <a:latin typeface="Times New Roman" panose="02020603050405020304" pitchFamily="18" charset="0"/>
              </a:rPr>
              <a:t>ných)</a:t>
            </a:r>
          </a:p>
          <a:p>
            <a:endParaRPr lang="cs-CZ" dirty="0">
              <a:latin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</a:rPr>
              <a:t> p</a:t>
            </a:r>
            <a:r>
              <a:rPr lang="cs-CZ" dirty="0">
                <a:latin typeface="TimesNewRoman"/>
              </a:rPr>
              <a:t>ř</a:t>
            </a:r>
            <a:r>
              <a:rPr lang="cs-CZ" dirty="0">
                <a:latin typeface="Times New Roman" panose="02020603050405020304" pitchFamily="18" charset="0"/>
              </a:rPr>
              <a:t>izp</a:t>
            </a:r>
            <a:r>
              <a:rPr lang="cs-CZ" dirty="0">
                <a:latin typeface="TimesNewRoman"/>
              </a:rPr>
              <a:t>ů</a:t>
            </a:r>
            <a:r>
              <a:rPr lang="cs-CZ" dirty="0">
                <a:latin typeface="Times New Roman" panose="02020603050405020304" pitchFamily="18" charset="0"/>
              </a:rPr>
              <a:t>sobují se zm</a:t>
            </a:r>
            <a:r>
              <a:rPr lang="cs-CZ" dirty="0">
                <a:latin typeface="TimesNewRoman"/>
              </a:rPr>
              <a:t>ě</a:t>
            </a:r>
            <a:r>
              <a:rPr lang="cs-CZ" dirty="0">
                <a:latin typeface="Times New Roman" panose="02020603050405020304" pitchFamily="18" charset="0"/>
              </a:rPr>
              <a:t>n</a:t>
            </a:r>
            <a:r>
              <a:rPr lang="cs-CZ" dirty="0">
                <a:latin typeface="TimesNewRoman"/>
              </a:rPr>
              <a:t>ě</a:t>
            </a:r>
            <a:r>
              <a:rPr lang="cs-CZ" dirty="0">
                <a:latin typeface="Times New Roman" panose="02020603050405020304" pitchFamily="18" charset="0"/>
              </a:rPr>
              <a:t>ným podmínkám – dochází k p</a:t>
            </a:r>
            <a:r>
              <a:rPr lang="cs-CZ" dirty="0">
                <a:latin typeface="TimesNewRoman"/>
              </a:rPr>
              <a:t>ř</a:t>
            </a:r>
            <a:r>
              <a:rPr lang="cs-CZ" dirty="0">
                <a:latin typeface="Times New Roman" panose="02020603050405020304" pitchFamily="18" charset="0"/>
              </a:rPr>
              <a:t>em</a:t>
            </a:r>
            <a:r>
              <a:rPr lang="cs-CZ" dirty="0">
                <a:latin typeface="TimesNewRoman"/>
              </a:rPr>
              <a:t>ě</a:t>
            </a:r>
            <a:r>
              <a:rPr lang="cs-CZ" dirty="0">
                <a:latin typeface="Times New Roman" panose="02020603050405020304" pitchFamily="18" charset="0"/>
              </a:rPr>
              <a:t>n</a:t>
            </a:r>
            <a:r>
              <a:rPr lang="cs-CZ" dirty="0">
                <a:latin typeface="TimesNewRoman"/>
              </a:rPr>
              <a:t>ě</a:t>
            </a:r>
          </a:p>
          <a:p>
            <a:endParaRPr lang="cs-CZ" dirty="0">
              <a:latin typeface="TimesNewRoman"/>
            </a:endParaRP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</a:rPr>
              <a:t> =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metamorfóza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378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5E84D-17F2-401C-B923-3610AAD48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417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Hlavní činitelé přeměny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FB5EFC-5258-46E8-BE33-4D2011B79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Vysoká teplota </a:t>
            </a:r>
            <a:r>
              <a:rPr lang="cs-CZ" dirty="0"/>
              <a:t>(200 – 700°C) – nad 700°C tavení – vzniká magma</a:t>
            </a:r>
          </a:p>
          <a:p>
            <a:endParaRPr lang="cs-CZ" dirty="0"/>
          </a:p>
          <a:p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Vysoký tlak </a:t>
            </a:r>
            <a:r>
              <a:rPr lang="cs-CZ" dirty="0"/>
              <a:t>(300 – 1200 </a:t>
            </a:r>
            <a:r>
              <a:rPr lang="cs-CZ" dirty="0" err="1"/>
              <a:t>MPa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Přítomnost roztoků a par</a:t>
            </a:r>
          </a:p>
          <a:p>
            <a:endParaRPr lang="cs-CZ" dirty="0"/>
          </a:p>
          <a:p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Čas</a:t>
            </a:r>
            <a:r>
              <a:rPr lang="cs-CZ" dirty="0"/>
              <a:t>, po který je metamorfovaná hornina vystavena podmínkám</a:t>
            </a:r>
          </a:p>
        </p:txBody>
      </p:sp>
    </p:spTree>
    <p:extLst>
      <p:ext uri="{BB962C8B-B14F-4D97-AF65-F5344CB8AC3E}">
        <p14:creationId xmlns:p14="http://schemas.microsoft.com/office/powerpoint/2010/main" val="686840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2D2D18-FF27-4EE4-9927-CA839532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Dva typy přeměn hornin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48ED52-B2F3-4CDF-9D16-CCFBC16A3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Kontaktní metamorfóza 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– </a:t>
            </a:r>
            <a:r>
              <a:rPr lang="cs-CZ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horniny kontaktn</a:t>
            </a:r>
            <a:r>
              <a:rPr lang="cs-CZ" b="1" i="1" dirty="0">
                <a:solidFill>
                  <a:srgbClr val="000000"/>
                </a:solidFill>
                <a:latin typeface="TimesNewRoman,BoldItalic"/>
              </a:rPr>
              <a:t>ě </a:t>
            </a:r>
            <a:r>
              <a:rPr lang="cs-CZ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metamorfované</a:t>
            </a:r>
          </a:p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do geologických t</a:t>
            </a:r>
            <a:r>
              <a:rPr lang="cs-CZ" dirty="0">
                <a:solidFill>
                  <a:srgbClr val="000000"/>
                </a:solidFill>
                <a:latin typeface="TimesNewRoman"/>
              </a:rPr>
              <a:t>ě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les pronikne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žhavé magma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, které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zah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NewRoman"/>
              </a:rPr>
              <a:t>ř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eje 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okolní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horniny,</a:t>
            </a:r>
          </a:p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 dojde k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vytvo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NewRoman"/>
              </a:rPr>
              <a:t>ř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ení nových minerál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NewRoman"/>
              </a:rPr>
              <a:t>ů 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– nap</a:t>
            </a:r>
            <a:r>
              <a:rPr lang="cs-CZ" dirty="0">
                <a:solidFill>
                  <a:srgbClr val="000000"/>
                </a:solidFill>
                <a:latin typeface="TimesNewRoman"/>
              </a:rPr>
              <a:t>ř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. vznik p</a:t>
            </a:r>
            <a:r>
              <a:rPr lang="cs-CZ" dirty="0">
                <a:solidFill>
                  <a:srgbClr val="000000"/>
                </a:solidFill>
                <a:latin typeface="TimesNewRoman"/>
              </a:rPr>
              <a:t>ř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em</a:t>
            </a:r>
            <a:r>
              <a:rPr lang="cs-CZ" dirty="0">
                <a:solidFill>
                  <a:srgbClr val="000000"/>
                </a:solidFill>
                <a:latin typeface="TimesNewRoman"/>
              </a:rPr>
              <a:t>ě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cs-CZ" dirty="0">
                <a:solidFill>
                  <a:srgbClr val="000000"/>
                </a:solidFill>
                <a:latin typeface="TimesNewRoman"/>
              </a:rPr>
              <a:t>ě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ných hornin</a:t>
            </a:r>
          </a:p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kolem vulkanických žil.</a:t>
            </a:r>
          </a:p>
          <a:p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Regionální metamorfóza 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– </a:t>
            </a:r>
            <a:r>
              <a:rPr lang="cs-CZ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horniny regionáln</a:t>
            </a:r>
            <a:r>
              <a:rPr lang="cs-CZ" b="1" i="1" dirty="0">
                <a:solidFill>
                  <a:srgbClr val="000000"/>
                </a:solidFill>
                <a:latin typeface="TimesNewRoman,BoldItalic"/>
              </a:rPr>
              <a:t>ě </a:t>
            </a:r>
            <a:r>
              <a:rPr lang="cs-CZ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metamorfované</a:t>
            </a:r>
          </a:p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celé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velké bloky 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zemské k</a:t>
            </a:r>
            <a:r>
              <a:rPr lang="cs-CZ" dirty="0">
                <a:solidFill>
                  <a:srgbClr val="000000"/>
                </a:solidFill>
                <a:latin typeface="TimesNewRoman"/>
              </a:rPr>
              <a:t>ů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ry se pono</a:t>
            </a:r>
            <a:r>
              <a:rPr lang="cs-CZ" dirty="0">
                <a:solidFill>
                  <a:srgbClr val="000000"/>
                </a:solidFill>
                <a:latin typeface="TimesNewRoman"/>
              </a:rPr>
              <a:t>ř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í do velkých hloubek (nap</a:t>
            </a:r>
            <a:r>
              <a:rPr lang="cs-CZ" dirty="0">
                <a:solidFill>
                  <a:srgbClr val="000000"/>
                </a:solidFill>
                <a:latin typeface="TimesNewRoman"/>
              </a:rPr>
              <a:t>ř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. p</a:t>
            </a:r>
            <a:r>
              <a:rPr lang="cs-CZ" dirty="0">
                <a:solidFill>
                  <a:srgbClr val="000000"/>
                </a:solidFill>
                <a:latin typeface="TimesNewRoman"/>
              </a:rPr>
              <a:t>ř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i vrásn</a:t>
            </a:r>
            <a:r>
              <a:rPr lang="cs-CZ" dirty="0">
                <a:solidFill>
                  <a:srgbClr val="000000"/>
                </a:solidFill>
                <a:latin typeface="TimesNewRoman"/>
              </a:rPr>
              <a:t>ě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ní),</a:t>
            </a:r>
          </a:p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p</a:t>
            </a:r>
            <a:r>
              <a:rPr lang="cs-CZ" dirty="0">
                <a:solidFill>
                  <a:srgbClr val="000000"/>
                </a:solidFill>
                <a:latin typeface="TimesNewRoman"/>
              </a:rPr>
              <a:t>ů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sobí na n</a:t>
            </a:r>
            <a:r>
              <a:rPr lang="cs-CZ" dirty="0">
                <a:solidFill>
                  <a:srgbClr val="000000"/>
                </a:solidFill>
                <a:latin typeface="TimesNewRoman"/>
              </a:rPr>
              <a:t>ě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vysoká teplota a tlak 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(horniny jsou stla</a:t>
            </a:r>
            <a:r>
              <a:rPr lang="cs-CZ" dirty="0">
                <a:solidFill>
                  <a:srgbClr val="000000"/>
                </a:solidFill>
                <a:latin typeface="TimesNewRoman"/>
              </a:rPr>
              <a:t>č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eny) – tyto p</a:t>
            </a:r>
            <a:r>
              <a:rPr lang="cs-CZ" dirty="0">
                <a:solidFill>
                  <a:srgbClr val="000000"/>
                </a:solidFill>
                <a:latin typeface="TimesNewRoman"/>
              </a:rPr>
              <a:t>ř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em</a:t>
            </a:r>
            <a:r>
              <a:rPr lang="cs-CZ" dirty="0">
                <a:solidFill>
                  <a:srgbClr val="000000"/>
                </a:solidFill>
                <a:latin typeface="TimesNewRoman"/>
              </a:rPr>
              <a:t>ě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cs-CZ" dirty="0">
                <a:solidFill>
                  <a:srgbClr val="000000"/>
                </a:solidFill>
                <a:latin typeface="TimesNewRoman"/>
              </a:rPr>
              <a:t>ě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né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horniny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mohou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tvo</a:t>
            </a:r>
            <a:r>
              <a:rPr lang="en-US" dirty="0" err="1">
                <a:solidFill>
                  <a:srgbClr val="000000"/>
                </a:solidFill>
                <a:latin typeface="TimesNewRoman"/>
              </a:rPr>
              <a:t>ř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celé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poho</a:t>
            </a:r>
            <a:r>
              <a:rPr lang="en-US" dirty="0" err="1">
                <a:solidFill>
                  <a:srgbClr val="000000"/>
                </a:solidFill>
                <a:latin typeface="TimesNewRoman"/>
              </a:rPr>
              <a:t>ř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í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5274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336090-60D7-4F20-A45D-315417907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Přeměna hornin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0E5192-CA64-4604-B9C7-E5E6B0A47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Výchozí hornina</a:t>
            </a:r>
            <a:r>
              <a:rPr lang="cs-CZ" dirty="0">
                <a:latin typeface="Times New Roman" panose="02020603050405020304" pitchFamily="18" charset="0"/>
              </a:rPr>
              <a:t>			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P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NewRoman"/>
              </a:rPr>
              <a:t>ř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em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NewRoman"/>
              </a:rPr>
              <a:t>ě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n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NewRoman"/>
              </a:rPr>
              <a:t>ě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né horniny – r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NewRoman"/>
              </a:rPr>
              <a:t>ů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st teploty</a:t>
            </a:r>
          </a:p>
          <a:p>
            <a:endParaRPr lang="cs-CZ" dirty="0">
              <a:latin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</a:rPr>
              <a:t>jílová b</a:t>
            </a:r>
            <a:r>
              <a:rPr lang="cs-CZ" dirty="0">
                <a:latin typeface="TimesNewRoman"/>
              </a:rPr>
              <a:t>ř</a:t>
            </a:r>
            <a:r>
              <a:rPr lang="cs-CZ" dirty="0">
                <a:latin typeface="Times New Roman" panose="02020603050405020304" pitchFamily="18" charset="0"/>
              </a:rPr>
              <a:t>idlice 				fylit </a:t>
            </a:r>
            <a:r>
              <a:rPr lang="cs-CZ" dirty="0">
                <a:latin typeface="Symbol" panose="05050102010706020507" pitchFamily="18" charset="2"/>
              </a:rPr>
              <a:t>®</a:t>
            </a:r>
            <a:r>
              <a:rPr lang="cs-CZ" dirty="0">
                <a:latin typeface="Times New Roman" panose="02020603050405020304" pitchFamily="18" charset="0"/>
              </a:rPr>
              <a:t>svor </a:t>
            </a:r>
            <a:r>
              <a:rPr lang="cs-CZ" dirty="0">
                <a:latin typeface="Symbol" panose="05050102010706020507" pitchFamily="18" charset="2"/>
              </a:rPr>
              <a:t>®</a:t>
            </a:r>
            <a:r>
              <a:rPr lang="cs-CZ" dirty="0">
                <a:latin typeface="Times New Roman" panose="02020603050405020304" pitchFamily="18" charset="0"/>
              </a:rPr>
              <a:t>rula </a:t>
            </a:r>
            <a:r>
              <a:rPr lang="cs-CZ" dirty="0">
                <a:latin typeface="Symbol" panose="05050102010706020507" pitchFamily="18" charset="2"/>
              </a:rPr>
              <a:t>®</a:t>
            </a:r>
            <a:r>
              <a:rPr lang="cs-CZ" dirty="0">
                <a:latin typeface="Times New Roman" panose="02020603050405020304" pitchFamily="18" charset="0"/>
              </a:rPr>
              <a:t>pararula</a:t>
            </a:r>
          </a:p>
          <a:p>
            <a:endParaRPr lang="cs-CZ" dirty="0">
              <a:latin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</a:rPr>
              <a:t>vápenec 					mramor (krystalický vápenec)</a:t>
            </a:r>
          </a:p>
          <a:p>
            <a:endParaRPr lang="cs-CZ" dirty="0">
              <a:latin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</a:rPr>
              <a:t>žula (</a:t>
            </a:r>
            <a:r>
              <a:rPr lang="cs-CZ" sz="2000" dirty="0">
                <a:latin typeface="Times New Roman" panose="02020603050405020304" pitchFamily="18" charset="0"/>
              </a:rPr>
              <a:t>kyselá vyv</a:t>
            </a:r>
            <a:r>
              <a:rPr lang="cs-CZ" sz="2000" dirty="0">
                <a:latin typeface="TimesNewRoman"/>
              </a:rPr>
              <a:t>ř</a:t>
            </a:r>
            <a:r>
              <a:rPr lang="cs-CZ" sz="2000" dirty="0">
                <a:latin typeface="Times New Roman" panose="02020603050405020304" pitchFamily="18" charset="0"/>
              </a:rPr>
              <a:t>elá hornina</a:t>
            </a:r>
            <a:r>
              <a:rPr lang="cs-CZ" dirty="0">
                <a:latin typeface="Times New Roman" panose="02020603050405020304" pitchFamily="18" charset="0"/>
              </a:rPr>
              <a:t>) 			rula </a:t>
            </a:r>
            <a:r>
              <a:rPr lang="cs-CZ" dirty="0">
                <a:latin typeface="Symbol" panose="05050102010706020507" pitchFamily="18" charset="2"/>
              </a:rPr>
              <a:t>®</a:t>
            </a:r>
            <a:r>
              <a:rPr lang="cs-CZ" dirty="0" err="1">
                <a:latin typeface="Times New Roman" panose="02020603050405020304" pitchFamily="18" charset="0"/>
              </a:rPr>
              <a:t>ortorula</a:t>
            </a:r>
            <a:endParaRPr lang="cs-CZ" dirty="0">
              <a:latin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</a:rPr>
              <a:t>gabro, </a:t>
            </a:r>
            <a:r>
              <a:rPr lang="cs-CZ" dirty="0">
                <a:latin typeface="TimesNewRoman"/>
              </a:rPr>
              <a:t>č</a:t>
            </a:r>
            <a:r>
              <a:rPr lang="cs-CZ" dirty="0">
                <a:latin typeface="Times New Roman" panose="02020603050405020304" pitchFamily="18" charset="0"/>
              </a:rPr>
              <a:t>edi</a:t>
            </a:r>
            <a:r>
              <a:rPr lang="cs-CZ" dirty="0">
                <a:latin typeface="TimesNewRoman"/>
              </a:rPr>
              <a:t>č </a:t>
            </a:r>
            <a:r>
              <a:rPr lang="cs-CZ" dirty="0">
                <a:latin typeface="Times New Roman" panose="02020603050405020304" pitchFamily="18" charset="0"/>
              </a:rPr>
              <a:t>(</a:t>
            </a:r>
            <a:r>
              <a:rPr lang="cs-CZ" sz="2000" dirty="0">
                <a:latin typeface="Times New Roman" panose="02020603050405020304" pitchFamily="18" charset="0"/>
              </a:rPr>
              <a:t>zásadité vyv</a:t>
            </a:r>
            <a:r>
              <a:rPr lang="cs-CZ" sz="2000" dirty="0">
                <a:latin typeface="TimesNewRoman"/>
              </a:rPr>
              <a:t>ř</a:t>
            </a:r>
            <a:r>
              <a:rPr lang="cs-CZ" sz="2000" dirty="0">
                <a:latin typeface="Times New Roman" panose="02020603050405020304" pitchFamily="18" charset="0"/>
              </a:rPr>
              <a:t>elé horniny) 	</a:t>
            </a:r>
            <a:r>
              <a:rPr lang="cs-CZ" dirty="0">
                <a:latin typeface="Times New Roman" panose="02020603050405020304" pitchFamily="18" charset="0"/>
              </a:rPr>
              <a:t>zelená b</a:t>
            </a:r>
            <a:r>
              <a:rPr lang="cs-CZ" dirty="0">
                <a:latin typeface="TimesNewRoman"/>
              </a:rPr>
              <a:t>ř</a:t>
            </a:r>
            <a:r>
              <a:rPr lang="cs-CZ" dirty="0">
                <a:latin typeface="Times New Roman" panose="02020603050405020304" pitchFamily="18" charset="0"/>
              </a:rPr>
              <a:t>idlice </a:t>
            </a:r>
            <a:r>
              <a:rPr lang="cs-CZ" dirty="0">
                <a:latin typeface="Symbol" panose="05050102010706020507" pitchFamily="18" charset="2"/>
              </a:rPr>
              <a:t>®</a:t>
            </a:r>
            <a:r>
              <a:rPr lang="cs-CZ" dirty="0">
                <a:latin typeface="Times New Roman" panose="02020603050405020304" pitchFamily="18" charset="0"/>
              </a:rPr>
              <a:t>amfibolit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531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2FC7D5-B0B5-4287-80B4-5E36E64F7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1686"/>
            <a:ext cx="11001866" cy="1325563"/>
          </a:xfrm>
        </p:spPr>
        <p:txBody>
          <a:bodyPr/>
          <a:lstStyle/>
          <a:p>
            <a:r>
              <a:rPr lang="cs-CZ" dirty="0"/>
              <a:t>FYLIT	</a:t>
            </a:r>
            <a:r>
              <a:rPr lang="cs-CZ" sz="3600" dirty="0"/>
              <a:t>zelený, šedý, lesklý - obklady, rekonstrukce střech</a:t>
            </a: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3A2CB6DA-84FD-4FAD-A926-BECDD054D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889" y="1607619"/>
            <a:ext cx="5573827" cy="474385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5807106-39C4-4090-A0CF-D3EF71477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163" y="1426738"/>
            <a:ext cx="3041567" cy="304156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2609A9C-003A-40B0-B99B-9E368BF4C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2017" y="3898035"/>
            <a:ext cx="3728448" cy="279273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8D9DB4D-B570-40DE-84C5-CF757EBED3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0334" y="1439182"/>
            <a:ext cx="2922029" cy="304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60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48EB06-B45D-49D1-823E-E1194B41E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SVOR 	</a:t>
            </a:r>
            <a:r>
              <a:rPr lang="cs-CZ" sz="3200" dirty="0"/>
              <a:t>lesklý, hodně slídy – Šumava		zídky, štěrk</a:t>
            </a: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A363C579-3444-412B-99F5-0E2D022C9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3455" y="2183224"/>
            <a:ext cx="5966889" cy="412380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692F3A6-B96B-4942-9FCF-CE8D96EFE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16" y="1582889"/>
            <a:ext cx="3554224" cy="266223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D258EB3-6DB2-4192-87D3-90E5C79D3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2392" y="1277566"/>
            <a:ext cx="4045932" cy="284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9028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409</Words>
  <Application>Microsoft Office PowerPoint</Application>
  <PresentationFormat>Širokoúhlá obrazovka</PresentationFormat>
  <Paragraphs>60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Times New Roman</vt:lpstr>
      <vt:lpstr>TimesNewRoman</vt:lpstr>
      <vt:lpstr>TimesNewRoman,BoldItalic</vt:lpstr>
      <vt:lpstr>Motiv Office</vt:lpstr>
      <vt:lpstr>Opakování usazené horniny</vt:lpstr>
      <vt:lpstr>Prezentace aplikace PowerPoint</vt:lpstr>
      <vt:lpstr>PŘEMĚNĚNÉ HORNINY</vt:lpstr>
      <vt:lpstr>Přeměněné horniny</vt:lpstr>
      <vt:lpstr>Hlavní činitelé přeměny</vt:lpstr>
      <vt:lpstr>Dva typy přeměn hornin</vt:lpstr>
      <vt:lpstr>Přeměna hornin</vt:lpstr>
      <vt:lpstr>FYLIT zelený, šedý, lesklý - obklady, rekonstrukce střech</vt:lpstr>
      <vt:lpstr>SVOR  lesklý, hodně slídy – Šumava  zídky, štěrk</vt:lpstr>
      <vt:lpstr>RULA křemen, živec, slídy  štěrk</vt:lpstr>
      <vt:lpstr>MRAMOR světlý, našedlý  sochy, dekorace, schody        dlažba</vt:lpstr>
      <vt:lpstr>HORNINA NA ZAČÁTKU  HORNINA PO PŘEMĚNĚ</vt:lpstr>
      <vt:lpstr>Přeměněné horniny  (zápis)</vt:lpstr>
      <vt:lpstr>DÚ z online hodiny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PŘEMĚNĚNÉ HORNINY</dc:title>
  <dc:creator>Dagmar Hegrová</dc:creator>
  <cp:lastModifiedBy>Zbyněk Koláčný</cp:lastModifiedBy>
  <cp:revision>7</cp:revision>
  <dcterms:created xsi:type="dcterms:W3CDTF">2021-01-19T18:34:10Z</dcterms:created>
  <dcterms:modified xsi:type="dcterms:W3CDTF">2021-01-20T08:59:51Z</dcterms:modified>
</cp:coreProperties>
</file>